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na Schmidt" initials="GS" lastIdx="1" clrIdx="0">
    <p:extLst>
      <p:ext uri="{19B8F6BF-5375-455C-9EA6-DF929625EA0E}">
        <p15:presenceInfo xmlns:p15="http://schemas.microsoft.com/office/powerpoint/2012/main" userId="0ab0a0d428850b2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6T14:55:42.541" idx="1">
    <p:pos x="2827" y="1028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21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74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55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05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78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143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063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4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25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9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22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75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62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69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44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7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nkphillippiryan.com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hyperlink" Target="https://www.page158books.com/book/9781250258809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facebook.com/JadenTerrellAuthor" TargetMode="External"/><Relationship Id="rId7" Type="http://schemas.openxmlformats.org/officeDocument/2006/relationships/hyperlink" Target="https://troublecatmysteries.com/jaden-terrell/" TargetMode="External"/><Relationship Id="rId2" Type="http://schemas.openxmlformats.org/officeDocument/2006/relationships/hyperlink" Target="https://jadenterrell.com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jadenterrell.com/books/racing-the-devil/" TargetMode="External"/><Relationship Id="rId5" Type="http://schemas.openxmlformats.org/officeDocument/2006/relationships/hyperlink" Target="https://jaden-terrell-academy.thinkific.com/" TargetMode="External"/><Relationship Id="rId4" Type="http://schemas.openxmlformats.org/officeDocument/2006/relationships/hyperlink" Target="https://www.facebook.com/groups/spiritofin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CBF00E-0CE7-42C5-9364-D0478DC6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982131"/>
            <a:ext cx="3718455" cy="2048934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br>
              <a:rPr lang="en-US" sz="4400" dirty="0"/>
            </a:br>
            <a:r>
              <a:rPr lang="en-US" sz="3100" dirty="0">
                <a:solidFill>
                  <a:srgbClr val="7030A0"/>
                </a:solidFill>
              </a:rPr>
              <a:t>Abby L. Vandiver</a:t>
            </a:r>
            <a:br>
              <a:rPr lang="en-US" sz="3100" dirty="0"/>
            </a:br>
            <a:r>
              <a:rPr lang="en-US" sz="3100" dirty="0"/>
              <a:t>#Own Voices-Creating Diverse Characters!</a:t>
            </a:r>
            <a:br>
              <a:rPr lang="en-US" sz="3100" dirty="0"/>
            </a:br>
            <a:r>
              <a:rPr lang="en-US" sz="2700" dirty="0"/>
              <a:t>9:00 AM 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882F33-C991-4E8B-8677-B5F098551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600" b="1" i="0" u="none" strike="noStrike" dirty="0">
                <a:solidFill>
                  <a:srgbClr val="1D2228"/>
                </a:solidFill>
                <a:effectLst/>
                <a:latin typeface="Helvetica Neue"/>
              </a:rPr>
              <a:t>Abby L. Vandiver</a:t>
            </a:r>
            <a:br>
              <a:rPr lang="en-US" sz="2600" b="1" i="0" u="none" strike="noStrike" dirty="0">
                <a:solidFill>
                  <a:srgbClr val="1D2228"/>
                </a:solidFill>
                <a:effectLst/>
                <a:latin typeface="Helvetica Neue"/>
              </a:rPr>
            </a:br>
            <a:r>
              <a:rPr lang="en-US" sz="2600" i="0" u="none" strike="noStrike" dirty="0">
                <a:solidFill>
                  <a:srgbClr val="1D2228"/>
                </a:solidFill>
                <a:effectLst/>
                <a:latin typeface="Helvetica Neue"/>
              </a:rPr>
              <a:t>also writing as Abby Collette</a:t>
            </a:r>
            <a:br>
              <a:rPr lang="en-US" sz="2600" i="0" u="none" strike="noStrike" dirty="0">
                <a:solidFill>
                  <a:srgbClr val="1D2228"/>
                </a:solidFill>
                <a:effectLst/>
                <a:latin typeface="Helvetica Neue"/>
              </a:rPr>
            </a:br>
            <a:r>
              <a:rPr lang="en-US" sz="2600" i="0" u="none" strike="noStrike" dirty="0">
                <a:solidFill>
                  <a:srgbClr val="1D2228"/>
                </a:solidFill>
                <a:effectLst/>
                <a:latin typeface="Helvetica Neue"/>
              </a:rPr>
              <a:t>USA Today &amp; Wall Street Journal Bestselling Author</a:t>
            </a:r>
          </a:p>
          <a:p>
            <a:r>
              <a:rPr lang="en-US" b="1" i="0" u="none" strike="noStrike" dirty="0">
                <a:solidFill>
                  <a:srgbClr val="1D2228"/>
                </a:solidFill>
                <a:effectLst/>
                <a:latin typeface="Helvetica Neue"/>
              </a:rPr>
              <a:t>A DEADLY INSIDE SCOOP </a:t>
            </a:r>
            <a:br>
              <a:rPr lang="en-US" b="1" i="0" u="none" strike="noStrike" dirty="0">
                <a:solidFill>
                  <a:srgbClr val="1D2228"/>
                </a:solidFill>
                <a:effectLst/>
                <a:latin typeface="Helvetica Neue"/>
              </a:rPr>
            </a:br>
            <a:r>
              <a:rPr lang="en-US" b="1" i="0" u="none" strike="noStrike" dirty="0">
                <a:solidFill>
                  <a:srgbClr val="1D2228"/>
                </a:solidFill>
                <a:effectLst/>
                <a:latin typeface="Helvetica Neue"/>
              </a:rPr>
              <a:t>Order here: bit.ly/</a:t>
            </a:r>
            <a:r>
              <a:rPr lang="en-US" b="1" i="0" u="none" strike="noStrike" dirty="0" err="1">
                <a:solidFill>
                  <a:srgbClr val="1D2228"/>
                </a:solidFill>
                <a:effectLst/>
                <a:latin typeface="Helvetica Neue"/>
              </a:rPr>
              <a:t>ScoopPRH</a:t>
            </a:r>
            <a:endParaRPr lang="en-US" b="1" i="0" u="none" strike="noStrike" dirty="0">
              <a:solidFill>
                <a:srgbClr val="1D2228"/>
              </a:solidFill>
              <a:effectLst/>
              <a:latin typeface="Helvetica Neue"/>
            </a:endParaRPr>
          </a:p>
          <a:p>
            <a:endParaRPr lang="en-US" b="0" i="0" u="none" strike="noStrike" dirty="0">
              <a:solidFill>
                <a:srgbClr val="1D2228"/>
              </a:solidFill>
              <a:effectLst/>
              <a:latin typeface="Helvetica Neue"/>
            </a:endParaRPr>
          </a:p>
          <a:p>
            <a:pPr algn="l" rtl="0"/>
            <a:endParaRPr lang="en-US" b="0" i="0" u="none" strike="noStrike" dirty="0">
              <a:solidFill>
                <a:srgbClr val="1D2228"/>
              </a:solidFill>
              <a:effectLst/>
              <a:latin typeface="Helvetica Neue"/>
            </a:endParaRPr>
          </a:p>
          <a:p>
            <a:pPr algn="l" rtl="0"/>
            <a:endParaRPr lang="en-US" b="0" i="0" u="none" strike="noStrike" dirty="0">
              <a:solidFill>
                <a:srgbClr val="1D2228"/>
              </a:solidFill>
              <a:effectLst/>
              <a:latin typeface="Helvetica Neue"/>
            </a:endParaRPr>
          </a:p>
          <a:p>
            <a:pPr algn="l" rtl="0"/>
            <a:endParaRPr lang="en-US" b="0" i="0" u="none" strike="noStrike" dirty="0">
              <a:solidFill>
                <a:srgbClr val="1D2228"/>
              </a:solidFill>
              <a:effectLst/>
              <a:latin typeface="Helvetica Neue"/>
            </a:endParaRPr>
          </a:p>
          <a:p>
            <a:pPr algn="l" rtl="0"/>
            <a:endParaRPr lang="en-US" dirty="0">
              <a:solidFill>
                <a:srgbClr val="1D2228"/>
              </a:solidFill>
              <a:latin typeface="Helvetica Neue"/>
            </a:endParaRPr>
          </a:p>
          <a:p>
            <a:pPr algn="l" rtl="0"/>
            <a:r>
              <a:rPr lang="en-US" b="1" i="0" u="none" strike="noStrike" dirty="0">
                <a:solidFill>
                  <a:srgbClr val="1D2228"/>
                </a:solidFill>
                <a:effectLst/>
                <a:latin typeface="Helvetica Neue"/>
              </a:rPr>
              <a:t>Buy links: </a:t>
            </a:r>
            <a:r>
              <a:rPr lang="en-US" i="0" u="sng" strike="noStrike" dirty="0">
                <a:solidFill>
                  <a:srgbClr val="1D2228"/>
                </a:solidFill>
                <a:effectLst/>
                <a:latin typeface="Helvetica Neue"/>
              </a:rPr>
              <a:t>https://www.penguinrandomhouse.com/books/612899/a-deadly-inside-scoop-by-abby-collette/</a:t>
            </a:r>
            <a:br>
              <a:rPr lang="en-US" i="0" u="sng" strike="noStrike" dirty="0">
                <a:solidFill>
                  <a:srgbClr val="1D2228"/>
                </a:solidFill>
                <a:effectLst/>
                <a:latin typeface="Helvetica Neue"/>
              </a:rPr>
            </a:br>
            <a:r>
              <a:rPr lang="en-US" b="1" i="0" u="none" strike="noStrike" dirty="0">
                <a:solidFill>
                  <a:srgbClr val="1D2228"/>
                </a:solidFill>
                <a:effectLst/>
                <a:latin typeface="Helvetica Neue"/>
              </a:rPr>
              <a:t>Find Me Here:</a:t>
            </a:r>
          </a:p>
          <a:p>
            <a:pPr algn="l" rtl="0"/>
            <a:r>
              <a:rPr lang="en-US" i="0" u="none" strike="noStrike" dirty="0">
                <a:solidFill>
                  <a:srgbClr val="1D2228"/>
                </a:solidFill>
                <a:effectLst/>
                <a:latin typeface="Helvetica Neue"/>
              </a:rPr>
              <a:t>Twitter: </a:t>
            </a:r>
            <a:r>
              <a:rPr lang="en-US" i="0" u="sng" strike="noStrike" dirty="0">
                <a:solidFill>
                  <a:srgbClr val="1D2228"/>
                </a:solidFill>
                <a:effectLst/>
                <a:latin typeface="Helvetica Neue"/>
              </a:rPr>
              <a:t>www.twitter.com/abbyvandiver</a:t>
            </a:r>
            <a:br>
              <a:rPr lang="en-US" i="0" u="none" strike="noStrike" dirty="0">
                <a:solidFill>
                  <a:srgbClr val="1D2228"/>
                </a:solidFill>
                <a:effectLst/>
                <a:latin typeface="Helvetica Neue"/>
              </a:rPr>
            </a:br>
            <a:r>
              <a:rPr lang="en-US" i="0" u="none" strike="noStrike" dirty="0">
                <a:solidFill>
                  <a:srgbClr val="1D2228"/>
                </a:solidFill>
                <a:effectLst/>
                <a:latin typeface="Helvetica Neue"/>
              </a:rPr>
              <a:t>Instagram: </a:t>
            </a:r>
            <a:r>
              <a:rPr lang="en-US" i="0" u="sng" strike="noStrike" dirty="0">
                <a:solidFill>
                  <a:srgbClr val="1D2228"/>
                </a:solidFill>
                <a:effectLst/>
                <a:latin typeface="Helvetica Neue"/>
              </a:rPr>
              <a:t>www.instagram.com/abbylvandiver</a:t>
            </a:r>
            <a:br>
              <a:rPr lang="en-US" i="0" u="none" strike="noStrike" dirty="0">
                <a:solidFill>
                  <a:srgbClr val="1D2228"/>
                </a:solidFill>
                <a:effectLst/>
                <a:latin typeface="Helvetica Neue"/>
              </a:rPr>
            </a:br>
            <a:r>
              <a:rPr lang="en-US" i="0" u="none" strike="noStrike" dirty="0">
                <a:solidFill>
                  <a:srgbClr val="1D2228"/>
                </a:solidFill>
                <a:effectLst/>
                <a:latin typeface="Helvetica Neue"/>
              </a:rPr>
              <a:t>Website: </a:t>
            </a:r>
            <a:r>
              <a:rPr lang="en-US" i="0" u="sng" strike="noStrike" dirty="0">
                <a:solidFill>
                  <a:srgbClr val="1D2228"/>
                </a:solidFill>
                <a:effectLst/>
                <a:latin typeface="Helvetica Neue"/>
              </a:rPr>
              <a:t>www.abbyvandiver.com</a:t>
            </a:r>
            <a:br>
              <a:rPr lang="en-US" i="0" u="none" strike="noStrike" dirty="0">
                <a:solidFill>
                  <a:srgbClr val="1D2228"/>
                </a:solidFill>
                <a:effectLst/>
                <a:latin typeface="Helvetica Neue"/>
              </a:rPr>
            </a:br>
            <a:r>
              <a:rPr lang="en-US" i="0" u="none" strike="noStrike" dirty="0">
                <a:solidFill>
                  <a:srgbClr val="1D2228"/>
                </a:solidFill>
                <a:effectLst/>
                <a:latin typeface="Helvetica Neue"/>
              </a:rPr>
              <a:t>Amazon: </a:t>
            </a:r>
            <a:r>
              <a:rPr lang="en-US" i="0" u="sng" strike="noStrike" dirty="0">
                <a:solidFill>
                  <a:srgbClr val="1D2228"/>
                </a:solidFill>
                <a:effectLst/>
                <a:latin typeface="Helvetica Neue"/>
              </a:rPr>
              <a:t>bit.ly/</a:t>
            </a:r>
            <a:r>
              <a:rPr lang="en-US" i="0" u="sng" strike="noStrike" dirty="0" err="1">
                <a:solidFill>
                  <a:srgbClr val="1D2228"/>
                </a:solidFill>
                <a:effectLst/>
                <a:latin typeface="Helvetica Neue"/>
              </a:rPr>
              <a:t>myamzpg</a:t>
            </a:r>
            <a:endParaRPr lang="en-US" i="0" u="sng" strike="noStrike" dirty="0">
              <a:solidFill>
                <a:srgbClr val="1D2228"/>
              </a:solidFill>
              <a:effectLst/>
              <a:latin typeface="Helvetica Neue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7E5E6E-4733-454C-ABB6-13D1DA98DDD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6F3C9-7645-4251-A9A9-FEA2DFFF7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868" y="3031065"/>
            <a:ext cx="2668433" cy="2438404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7090AD4-4798-47A4-8DFB-F12B09F9F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576" y="2314522"/>
            <a:ext cx="1444283" cy="152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35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103457-730C-48C9-A39D-BABDCEFD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Hank </a:t>
            </a:r>
            <a:r>
              <a:rPr lang="en-US" b="0" i="0" u="none" strike="noStrike" dirty="0" err="1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Phillippi</a:t>
            </a:r>
            <a:r>
              <a:rPr lang="en-US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 Ryan</a:t>
            </a:r>
            <a:br>
              <a:rPr lang="en-US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</a:br>
            <a:r>
              <a:rPr lang="en-US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“</a:t>
            </a:r>
            <a:r>
              <a:rPr lang="en-US" sz="31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Great Beginnings: Perfecting First line, First page, First Chapter”</a:t>
            </a:r>
            <a:br>
              <a:rPr lang="en-US" sz="31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</a:br>
            <a:r>
              <a:rPr lang="en-US" sz="2200" b="0" i="0" u="none" strike="noStrike" dirty="0">
                <a:solidFill>
                  <a:srgbClr val="1F497D"/>
                </a:solidFill>
                <a:effectLst/>
                <a:latin typeface="Calibri" panose="020F0502020204030204" pitchFamily="34" charset="0"/>
              </a:rPr>
              <a:t>11:00 AM EST</a:t>
            </a:r>
            <a:endParaRPr lang="en-US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DE0893-F829-48A9-857E-191540053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1153812"/>
          </a:xfrm>
        </p:spPr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Mary Higgins Clark, Anthony, and five-time Agatha Award winner</a:t>
            </a:r>
            <a:endParaRPr lang="en-US" sz="1600" b="0" i="0" u="none" strike="noStrike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C82613"/>
                </a:solidFill>
                <a:effectLst/>
                <a:latin typeface="Times New Roman" panose="02020603050405020304" pitchFamily="18" charset="0"/>
              </a:rPr>
              <a:t> THE MURDER LIST    USA Today Bestseller</a:t>
            </a:r>
            <a:endParaRPr lang="en-US" sz="1600" b="0" i="0" u="none" strike="noStrike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6DECA27-F61D-4B73-BE39-AEB008ED1B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64913" y="3243263"/>
            <a:ext cx="2179024" cy="263207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AFE76BF-1876-423E-97B2-35EE6F0C8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124222"/>
            <a:ext cx="4718304" cy="1688123"/>
          </a:xfrm>
        </p:spPr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b="1" i="0" u="none" strike="noStrike" dirty="0">
              <a:solidFill>
                <a:srgbClr val="323130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323130"/>
              </a:solidFill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b="1" i="0" u="none" strike="noStrike" dirty="0">
              <a:solidFill>
                <a:srgbClr val="323130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323130"/>
              </a:solidFill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b="1" i="0" u="none" strike="noStrike" dirty="0">
              <a:solidFill>
                <a:srgbClr val="323130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323130"/>
              </a:solidFill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1200" b="1" i="0" u="none" strike="noStrike" dirty="0">
              <a:solidFill>
                <a:srgbClr val="323130"/>
              </a:solidFill>
              <a:effectLst/>
              <a:latin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strike="noStrike" dirty="0">
                <a:solidFill>
                  <a:srgbClr val="323130"/>
                </a:solidFill>
                <a:effectLst/>
                <a:latin typeface="Times New Roman" panose="02020603050405020304" pitchFamily="18" charset="0"/>
              </a:rPr>
              <a:t>Watch for </a:t>
            </a:r>
            <a:r>
              <a:rPr lang="en-US" sz="1600" b="1" i="0" u="none" strike="noStrike" dirty="0">
                <a:solidFill>
                  <a:srgbClr val="C82613"/>
                </a:solidFill>
                <a:effectLst/>
                <a:latin typeface="Times New Roman" panose="02020603050405020304" pitchFamily="18" charset="0"/>
              </a:rPr>
              <a:t>THE FIRST TO LIE</a:t>
            </a:r>
            <a:r>
              <a:rPr lang="en-US" sz="1600" b="1" i="0" u="none" strike="noStrike" dirty="0">
                <a:solidFill>
                  <a:srgbClr val="323130"/>
                </a:solidFill>
                <a:effectLst/>
                <a:latin typeface="Times New Roman" panose="02020603050405020304" pitchFamily="18" charset="0"/>
              </a:rPr>
              <a:t>  8/4.  PW STAR! "Stellar." </a:t>
            </a:r>
            <a:endParaRPr lang="en-US" sz="1600" b="0" i="0" u="none" strike="noStrike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600" b="1" i="0" u="sng" strike="noStrike" dirty="0">
                <a:solidFill>
                  <a:srgbClr val="196AD4"/>
                </a:solidFill>
                <a:effectLst/>
                <a:latin typeface="Times New Roman" panose="02020603050405020304" pitchFamily="18" charset="0"/>
                <a:hlinkClick r:id="rId3"/>
              </a:rPr>
              <a:t>http://www.HankPhillippiRyan.com</a:t>
            </a:r>
            <a:endParaRPr lang="en-US" sz="1600" b="0" i="0" u="none" strike="noStrike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435AA9-8E3D-45CB-B031-0C2AE223E1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7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 personalized copies of any of Hank’s books, to you or to anyone else as a gift, or with any inscription you want, here’s a way to get them!</a:t>
            </a:r>
            <a:endParaRPr lang="en-US" sz="1700" b="0" i="0" u="none" strike="noStrike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US" sz="1800" b="0" i="0" u="none" strike="noStrike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Go  to Page 158 Books here: </a:t>
            </a:r>
            <a:r>
              <a:rPr lang="en-US" sz="1800" b="0" i="0" u="sng" strike="noStrike" dirty="0">
                <a:solidFill>
                  <a:srgbClr val="196AD4"/>
                </a:solidFill>
                <a:effectLst/>
                <a:latin typeface="Calibri" panose="020F0502020204030204" pitchFamily="34" charset="0"/>
                <a:hlinkClick r:id="rId4"/>
              </a:rPr>
              <a:t>https://www.page158books.com/book/9781250258809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and use the code HANK for free shipping. You can put whatever personalization you want in the comment field. </a:t>
            </a:r>
            <a:r>
              <a:rPr lang="en-US" sz="1800" b="0" i="0" u="none" strike="noStrike" dirty="0">
                <a:solidFill>
                  <a:srgbClr val="1D2228"/>
                </a:solidFill>
                <a:effectLst/>
                <a:latin typeface="Calibri" panose="020F0502020204030204" pitchFamily="34" charset="0"/>
              </a:rPr>
              <a:t>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And the personalized books will be shipped free to you (or whomever you’re gifting) instantly.</a:t>
            </a:r>
            <a:endParaRPr lang="en-US" sz="1800" b="0" i="0" u="none" strike="noStrike" dirty="0">
              <a:solidFill>
                <a:srgbClr val="1D2228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75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1B856-1C51-4F14-838B-427092125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26531"/>
          </a:xfrm>
        </p:spPr>
        <p:txBody>
          <a:bodyPr>
            <a:noAutofit/>
          </a:bodyPr>
          <a:lstStyle/>
          <a:p>
            <a:r>
              <a:rPr lang="en-US" sz="2800" b="1" i="0" u="none" strike="noStrike" dirty="0"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Jaden Terrell</a:t>
            </a:r>
            <a:br>
              <a:rPr lang="en-US" sz="2800" b="1" i="0" u="none" strike="noStrike" dirty="0">
                <a:solidFill>
                  <a:srgbClr val="1D2228"/>
                </a:solidFill>
                <a:effectLst/>
                <a:latin typeface="Calibri" panose="020F0502020204030204" pitchFamily="34" charset="0"/>
              </a:rPr>
            </a:br>
            <a:r>
              <a:rPr lang="en-US" sz="2800" b="1" i="0" u="none" strike="noStrike" dirty="0">
                <a:solidFill>
                  <a:srgbClr val="1D2228"/>
                </a:solidFill>
                <a:effectLst/>
                <a:latin typeface="Calibri" panose="020F0502020204030204" pitchFamily="34" charset="0"/>
              </a:rPr>
              <a:t>“Marketing for Writers Who Hate Marketing”</a:t>
            </a:r>
            <a:br>
              <a:rPr lang="en-US" sz="2800" b="1" i="0" u="none" strike="noStrike" dirty="0">
                <a:solidFill>
                  <a:srgbClr val="1D2228"/>
                </a:solidFill>
                <a:effectLst/>
                <a:latin typeface="Calibri" panose="020F0502020204030204" pitchFamily="34" charset="0"/>
              </a:rPr>
            </a:br>
            <a:r>
              <a:rPr lang="en-US" i="0" u="none" strike="noStrike" dirty="0">
                <a:solidFill>
                  <a:srgbClr val="1D2228"/>
                </a:solidFill>
                <a:effectLst/>
                <a:latin typeface="Calibri" panose="020F0502020204030204" pitchFamily="34" charset="0"/>
              </a:rPr>
              <a:t>1:00 PM EST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D495EE-1C34-4937-9E85-C960AB368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US" sz="240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Website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: </a:t>
            </a:r>
            <a:r>
              <a:rPr lang="en-US" sz="2400" b="0" i="0" u="sng" strike="noStrike" dirty="0">
                <a:solidFill>
                  <a:srgbClr val="196AD4"/>
                </a:solidFill>
                <a:effectLst/>
                <a:latin typeface="helvetica" panose="020B0604020202020204" pitchFamily="34" charset="0"/>
                <a:hlinkClick r:id="rId2"/>
              </a:rPr>
              <a:t>https://jadenterrell.com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</a:p>
          <a:p>
            <a:pPr algn="l"/>
            <a:r>
              <a:rPr lang="en-US" sz="240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Facebook Author Page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: </a:t>
            </a:r>
            <a:r>
              <a:rPr lang="en-US" sz="2400" b="0" i="0" u="sng" strike="noStrike" dirty="0">
                <a:solidFill>
                  <a:srgbClr val="196AD4"/>
                </a:solidFill>
                <a:effectLst/>
                <a:latin typeface="helvetica" panose="020B0604020202020204" pitchFamily="34" charset="0"/>
                <a:hlinkClick r:id="rId3"/>
              </a:rPr>
              <a:t>https://www.facebook.com/JadenTerrellAuthor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 </a:t>
            </a:r>
          </a:p>
          <a:p>
            <a:pPr algn="l"/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Twitter Handle: @JadenTerrell </a:t>
            </a:r>
          </a:p>
          <a:p>
            <a:pPr algn="l"/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Spirit of Ink FB writers' community: </a:t>
            </a:r>
            <a:r>
              <a:rPr lang="en-US" sz="2400" b="0" i="0" u="sng" strike="noStrike" dirty="0">
                <a:solidFill>
                  <a:srgbClr val="196AD4"/>
                </a:solidFill>
                <a:effectLst/>
                <a:latin typeface="helvetica" panose="020B0604020202020204" pitchFamily="34" charset="0"/>
                <a:hlinkClick r:id="rId4"/>
              </a:rPr>
              <a:t>https://www.facebook.com/groups/spiritofink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 </a:t>
            </a:r>
          </a:p>
          <a:p>
            <a:pPr algn="l"/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Online courses: </a:t>
            </a:r>
            <a:r>
              <a:rPr lang="en-US" sz="2400" b="0" i="0" u="sng" strike="noStrike" dirty="0">
                <a:solidFill>
                  <a:srgbClr val="196AD4"/>
                </a:solidFill>
                <a:effectLst/>
                <a:latin typeface="helvetica" panose="020B0604020202020204" pitchFamily="34" charset="0"/>
                <a:hlinkClick r:id="rId5"/>
              </a:rPr>
              <a:t>https://jaden-terrell-academy.thinkific.com/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</a:t>
            </a:r>
          </a:p>
          <a:p>
            <a:pPr algn="l"/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Books: </a:t>
            </a:r>
          </a:p>
          <a:p>
            <a:pPr algn="l"/>
            <a:r>
              <a:rPr lang="en-US" sz="2400" b="0" i="1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Racing the Devil 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- Book One of the Jared McKean private detective series</a:t>
            </a:r>
            <a:br>
              <a:rPr lang="en-US" sz="2400" b="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</a:br>
            <a:r>
              <a:rPr lang="en-US" sz="2400" b="0" i="0" u="sng" strike="noStrike" dirty="0">
                <a:solidFill>
                  <a:srgbClr val="196AD4"/>
                </a:solidFill>
                <a:effectLst/>
                <a:latin typeface="helvetica" panose="020B0604020202020204" pitchFamily="34" charset="0"/>
                <a:hlinkClick r:id="rId6"/>
              </a:rPr>
              <a:t>https://www.jadenterrell.com/books/racing-the-devil/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 </a:t>
            </a:r>
            <a:br>
              <a:rPr lang="en-US" sz="2400" b="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</a:br>
            <a:endParaRPr lang="en-US" sz="2400" b="0" i="0" u="none" strike="noStrike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en-US" sz="2400" b="0" i="1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Trouble Most Faire - 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helvetica" panose="020B0604020202020204" pitchFamily="34" charset="0"/>
              </a:rPr>
              <a:t> a cozy black cat detective romantic mystery </a:t>
            </a:r>
          </a:p>
          <a:p>
            <a:pPr algn="l"/>
            <a:r>
              <a:rPr lang="en-US" sz="2400" b="0" i="0" u="sng" strike="noStrike" dirty="0">
                <a:solidFill>
                  <a:srgbClr val="196AD4"/>
                </a:solidFill>
                <a:effectLst/>
                <a:latin typeface="helvetica" panose="020B0604020202020204" pitchFamily="34" charset="0"/>
                <a:hlinkClick r:id="rId7"/>
              </a:rPr>
              <a:t>https://troublecatmysteries.com/jaden-terrell/</a:t>
            </a:r>
            <a:endParaRPr lang="en-US" sz="2400" b="0" i="0" u="none" strike="noStrike" dirty="0">
              <a:solidFill>
                <a:srgbClr val="333333"/>
              </a:solidFill>
              <a:effectLst/>
              <a:latin typeface="helvetica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285E52-35FE-40BD-9A13-7706898B1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A person petting a horse&#10;&#10;Description automatically generated">
            <a:extLst>
              <a:ext uri="{FF2B5EF4-FFF2-40B4-BE49-F238E27FC236}">
                <a16:creationId xmlns:a16="http://schemas.microsoft.com/office/drawing/2014/main" id="{8C017400-A5DE-4589-BA6A-2F68A906AD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1734" y="2857500"/>
            <a:ext cx="3960816" cy="30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373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379</Words>
  <Application>Microsoft Office PowerPoint</Application>
  <PresentationFormat>Widescreen</PresentationFormat>
  <Paragraphs>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Garamond</vt:lpstr>
      <vt:lpstr>helvetica</vt:lpstr>
      <vt:lpstr>Helvetica Neue</vt:lpstr>
      <vt:lpstr>Times New Roman</vt:lpstr>
      <vt:lpstr>Organic</vt:lpstr>
      <vt:lpstr>    Abby L. Vandiver #Own Voices-Creating Diverse Characters! 9:00 AM EST</vt:lpstr>
      <vt:lpstr>Hank Phillippi Ryan “Great Beginnings: Perfecting First line, First page, First Chapter” 11:00 AM EST</vt:lpstr>
      <vt:lpstr>Jaden Terrell “Marketing for Writers Who Hate Marketing” 1:00 PM 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Abby L. Vandiver #Own Voices-Creating Diverse Characters! 9:00 AM EST</dc:title>
  <dc:creator>Gina Schmidt</dc:creator>
  <cp:lastModifiedBy>Ann Mitchell</cp:lastModifiedBy>
  <cp:revision>1</cp:revision>
  <dcterms:created xsi:type="dcterms:W3CDTF">2021-02-13T19:30:32Z</dcterms:created>
  <dcterms:modified xsi:type="dcterms:W3CDTF">2021-02-13T19:38:37Z</dcterms:modified>
</cp:coreProperties>
</file>